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5" d="100"/>
          <a:sy n="85" d="100"/>
        </p:scale>
        <p:origin x="18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65759" y="2166364"/>
            <a:ext cx="11471565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15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96250"/>
            <a:ext cx="9144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019312" y="0"/>
            <a:ext cx="27432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0624" y="274638"/>
            <a:ext cx="2402380" cy="5897562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199" y="274638"/>
            <a:ext cx="7973291" cy="5897562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22854"/>
            <a:ext cx="2743196" cy="365125"/>
          </a:xfrm>
        </p:spPr>
        <p:txBody>
          <a:bodyPr/>
          <a:lstStyle/>
          <a:p>
            <a:fld id="{96DFF08F-DC6B-4601-B491-B0F83F6DD2DA}" type="datetimeFigureOut">
              <a:rPr lang="en-US" dirty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776135" y="6422854"/>
            <a:ext cx="427966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3048" y="6422854"/>
            <a:ext cx="879759" cy="365125"/>
          </a:xfrm>
        </p:spPr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6843" y="2059012"/>
            <a:ext cx="12195668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3191" y="2208879"/>
            <a:ext cx="105156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150" baseline="0">
                <a:solidFill>
                  <a:schemeClr val="bg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3191" y="4010334"/>
            <a:ext cx="105156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05344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30391" y="2011680"/>
            <a:ext cx="475488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7008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07008" y="2656566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31230" y="1913470"/>
            <a:ext cx="475488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1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31230" y="2656564"/>
            <a:ext cx="475488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3/31/2022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3/31/2022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3/31/2022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7008" y="2120054"/>
            <a:ext cx="6126480" cy="4114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89023" y="2147486"/>
            <a:ext cx="320040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0160" y="2211494"/>
            <a:ext cx="6126480" cy="393192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790688" y="2150621"/>
            <a:ext cx="320040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3/31/2022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83" y="176109"/>
            <a:ext cx="12188952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2919" y="2011680"/>
            <a:ext cx="978408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2266" y="6422854"/>
            <a:ext cx="3000894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3/31/2022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96471" y="6422854"/>
            <a:ext cx="50444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8927" y="6422854"/>
            <a:ext cx="946264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93BE0BA-1314-4668-8BD2-619F73377E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759" y="1364974"/>
            <a:ext cx="11471565" cy="3909391"/>
          </a:xfrm>
        </p:spPr>
        <p:txBody>
          <a:bodyPr>
            <a:normAutofit/>
          </a:bodyPr>
          <a:lstStyle/>
          <a:p>
            <a:pPr indent="180340"/>
            <a:r>
              <a:rPr lang="ru-RU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Основные  задачи   воспитателя</a:t>
            </a:r>
            <a:br>
              <a:rPr lang="ru-RU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ru-RU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</a:t>
            </a:r>
            <a:r>
              <a:rPr lang="ru-RU" sz="36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раМКАХ</a:t>
            </a:r>
            <a:r>
              <a:rPr lang="ru-RU" sz="3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РЕАЛИЗАЦИИ ПРОГРАММЫ                       «ОТ РОЖДЕНИЯ ДО ШКОЛЫ»</a:t>
            </a:r>
            <a:br>
              <a:rPr lang="ru-RU" sz="5400" dirty="0">
                <a:solidFill>
                  <a:srgbClr val="000000"/>
                </a:solidFill>
                <a:effectLst/>
                <a:latin typeface="Arial Unicode MS"/>
              </a:rPr>
            </a:br>
            <a:endParaRPr lang="ru-RU" dirty="0"/>
          </a:p>
        </p:txBody>
      </p:sp>
      <p:sp>
        <p:nvSpPr>
          <p:cNvPr id="4" name="Подзаголовок 2">
            <a:extLst>
              <a:ext uri="{FF2B5EF4-FFF2-40B4-BE49-F238E27FC236}">
                <a16:creationId xmlns:a16="http://schemas.microsoft.com/office/drawing/2014/main" id="{05A80B8B-93BD-49E3-86A3-E1CDBC8B9B66}"/>
              </a:ext>
            </a:extLst>
          </p:cNvPr>
          <p:cNvSpPr txBox="1">
            <a:spLocks/>
          </p:cNvSpPr>
          <p:nvPr/>
        </p:nvSpPr>
        <p:spPr>
          <a:xfrm>
            <a:off x="1676400" y="490330"/>
            <a:ext cx="9144000" cy="10270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МБДОУ  детский сад  «Теремок» с. Кочетовка Ивнянского района</a:t>
            </a:r>
          </a:p>
          <a:p>
            <a:endParaRPr lang="ru-RU" dirty="0"/>
          </a:p>
        </p:txBody>
      </p:sp>
      <p:sp>
        <p:nvSpPr>
          <p:cNvPr id="8" name="Подзаголовок 2">
            <a:extLst>
              <a:ext uri="{FF2B5EF4-FFF2-40B4-BE49-F238E27FC236}">
                <a16:creationId xmlns:a16="http://schemas.microsoft.com/office/drawing/2014/main" id="{3FE0F147-E22F-4C43-B8E5-F9DF291C576E}"/>
              </a:ext>
            </a:extLst>
          </p:cNvPr>
          <p:cNvSpPr txBox="1">
            <a:spLocks/>
          </p:cNvSpPr>
          <p:nvPr/>
        </p:nvSpPr>
        <p:spPr>
          <a:xfrm>
            <a:off x="2584174" y="5121965"/>
            <a:ext cx="9144000" cy="10270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tx1"/>
              </a:buClr>
              <a:buFont typeface="Wingdings" pitchFamily="2" charset="2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ru-RU" b="1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Подготовила заведующая  </a:t>
            </a:r>
            <a:r>
              <a:rPr lang="ru-RU" b="1" dirty="0" err="1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Цюркало</a:t>
            </a:r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Н.Ю.</a:t>
            </a:r>
          </a:p>
          <a:p>
            <a:r>
              <a:rPr lang="ru-RU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2022г</a:t>
            </a:r>
          </a:p>
        </p:txBody>
      </p:sp>
      <p:pic>
        <p:nvPicPr>
          <p:cNvPr id="5" name="Picture 3">
            <a:extLst>
              <a:ext uri="{FF2B5EF4-FFF2-40B4-BE49-F238E27FC236}">
                <a16:creationId xmlns:a16="http://schemas.microsoft.com/office/drawing/2014/main" id="{01B848D8-F671-46AE-AB1A-A957C8D94E8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 rot="20826068">
            <a:off x="167134" y="4061507"/>
            <a:ext cx="4420322" cy="23474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81581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A9304C6-E724-433C-8195-8B42183D83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9. Предметно-пространственная среда.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581FBD87-E02C-412F-875B-9B37778D5B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2365" y="2011680"/>
            <a:ext cx="10813774" cy="4206240"/>
          </a:xfrm>
        </p:spPr>
        <p:txBody>
          <a:bodyPr/>
          <a:lstStyle/>
          <a:p>
            <a:pPr indent="180340" algn="just"/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Использовать все возможности для создания современной предметно-пространственной среды в соответствии с требованиями программы «ОТ РОЖДЕНИЯ ДО ШКОЛЫ».</a:t>
            </a:r>
            <a:endParaRPr lang="ru-RU" sz="2400" dirty="0">
              <a:solidFill>
                <a:srgbClr val="000000"/>
              </a:solidFill>
              <a:effectLst/>
              <a:latin typeface="Arial Unicode MS"/>
            </a:endParaRPr>
          </a:p>
          <a:p>
            <a:pPr indent="180340" algn="just"/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Критерий правильности действий педагога: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Каждый ребенок может найти себе занятие по своим интересам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(дети свободно ориентируются в пространстве группы, знают, что</a:t>
            </a:r>
            <a:r>
              <a:rPr lang="ru-RU" sz="2400" dirty="0">
                <a:solidFill>
                  <a:srgbClr val="000000"/>
                </a:solidFill>
                <a:latin typeface="Arial Unicode MS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где лежит, имеют свободный доступ ко всем материалам и пр.)</a:t>
            </a:r>
            <a:endParaRPr lang="ru-RU" sz="2400" dirty="0">
              <a:solidFill>
                <a:srgbClr val="000000"/>
              </a:solidFill>
              <a:effectLst/>
              <a:latin typeface="Arial Unicode M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291909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E7C83C7-3DBC-4C6E-9F32-7638165C80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10.Взаимодействие с семьями воспитанников.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84FDEB2-639A-49CF-8CC6-03BB6ABA41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669774"/>
            <a:ext cx="11622157" cy="4548146"/>
          </a:xfrm>
        </p:spPr>
        <p:txBody>
          <a:bodyPr>
            <a:normAutofit fontScale="25000" lnSpcReduction="20000"/>
          </a:bodyPr>
          <a:lstStyle/>
          <a:p>
            <a:pPr indent="180340" algn="just"/>
            <a:r>
              <a:rPr lang="ru-RU" sz="9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Осуществляется эффективное взаимодействие с семьями воспитанников, в том числе:</a:t>
            </a:r>
            <a:endParaRPr lang="ru-RU" sz="9600" dirty="0">
              <a:solidFill>
                <a:srgbClr val="000000"/>
              </a:solidFill>
              <a:effectLst/>
              <a:latin typeface="Arial Unicode MS"/>
            </a:endParaRPr>
          </a:p>
          <a:p>
            <a:pPr indent="180340" algn="just"/>
            <a:r>
              <a:rPr lang="ru-RU" sz="96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</a:t>
            </a:r>
            <a:r>
              <a:rPr lang="ru-RU" sz="9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беспечивается открытость дошкольного образования: открытость и доступность информации, регулярность информирования, свободный доступ родителей в пространство детского сада; </a:t>
            </a:r>
            <a:endParaRPr lang="ru-RU" sz="9600" dirty="0">
              <a:solidFill>
                <a:srgbClr val="000000"/>
              </a:solidFill>
              <a:effectLst/>
              <a:latin typeface="Arial Unicode MS"/>
            </a:endParaRPr>
          </a:p>
          <a:p>
            <a:pPr indent="180340" algn="just"/>
            <a:r>
              <a:rPr lang="ru-RU" sz="9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 обеспечение максимального участия родителей в образовательном процессе (участие родителей в мероприятиях, образовательном процессе, в решении организационных вопросов и пр.);</a:t>
            </a:r>
          </a:p>
          <a:p>
            <a:pPr indent="180340" algn="just"/>
            <a:r>
              <a:rPr lang="ru-RU" sz="9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обеспечение педагогической поддержки семьи и повышения компетентности родителей в вопросах развития и образования, охраны и укрепления здоровья детей; обеспечение единства подходов к воспитанию детей в условиях дошкольного образовательного учреждения и семьи.</a:t>
            </a:r>
            <a:endParaRPr lang="ru-RU" sz="9600" dirty="0">
              <a:solidFill>
                <a:srgbClr val="000000"/>
              </a:solidFill>
              <a:effectLst/>
              <a:latin typeface="Arial Unicode MS"/>
            </a:endParaRPr>
          </a:p>
          <a:p>
            <a:pPr indent="180340" algn="just"/>
            <a:r>
              <a:rPr lang="ru-RU" sz="96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Критерий правильности действий педагога:</a:t>
            </a:r>
            <a:r>
              <a:rPr lang="ru-RU" sz="9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Меняется формат взаимодействия родителей и воспитателей: родители из требовательных «заказчиков образовательной</a:t>
            </a:r>
            <a:r>
              <a:rPr lang="ru-RU" sz="9600" dirty="0">
                <a:solidFill>
                  <a:srgbClr val="000000"/>
                </a:solidFill>
                <a:latin typeface="Arial Unicode MS"/>
              </a:rPr>
              <a:t> </a:t>
            </a:r>
            <a:r>
              <a:rPr lang="ru-RU" sz="9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услуги» становятся союзниками, партнерами и помощниками воспитателей, полноправными участниками образовательного процесса.</a:t>
            </a:r>
            <a:endParaRPr lang="ru-RU" sz="9600" dirty="0">
              <a:solidFill>
                <a:srgbClr val="000000"/>
              </a:solidFill>
              <a:effectLst/>
              <a:latin typeface="Arial Unicode MS"/>
            </a:endParaRPr>
          </a:p>
          <a:p>
            <a:pPr indent="180340" algn="just"/>
            <a:r>
              <a:rPr lang="ru-RU" sz="60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sz="6000" dirty="0">
              <a:solidFill>
                <a:srgbClr val="000000"/>
              </a:solidFill>
              <a:effectLst/>
              <a:latin typeface="Arial Unicode MS"/>
            </a:endParaRPr>
          </a:p>
          <a:p>
            <a:pPr indent="180340" algn="just"/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endParaRPr lang="ru-RU" sz="2400" dirty="0">
              <a:solidFill>
                <a:srgbClr val="000000"/>
              </a:solidFill>
              <a:effectLst/>
              <a:latin typeface="Arial Unicode MS"/>
            </a:endParaRPr>
          </a:p>
          <a:p>
            <a:r>
              <a:rPr lang="ru-RU" sz="2400" dirty="0">
                <a:solidFill>
                  <a:srgbClr val="000000"/>
                </a:solidFill>
                <a:effectLst/>
                <a:latin typeface="Arial Unicode MS"/>
              </a:rPr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252480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A922D2-5B77-4E9D-B3DD-C195FD70E0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0" lang="ru-RU" sz="3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1.Развивающие занятия.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932FB36-B7E2-42C6-B162-1993EBD0F6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7564" y="2011680"/>
            <a:ext cx="11794435" cy="4206240"/>
          </a:xfrm>
        </p:spPr>
        <p:txBody>
          <a:bodyPr/>
          <a:lstStyle/>
          <a:p>
            <a:pPr lvl="1" indent="180340" algn="just"/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При проведении занятий использовать современные образовательные технологии, работать в зоне ближайшего развития (ЗБР), реализовывать деятельностный подход и принципы развивающего обучения, использовать на занятиях материал, соответствующий духовно-нравственным ценностям, историческим и национально-культурным традициям народов России.</a:t>
            </a:r>
            <a:endParaRPr lang="ru-RU" sz="2200" dirty="0">
              <a:solidFill>
                <a:srgbClr val="000000"/>
              </a:solidFill>
              <a:effectLst/>
              <a:latin typeface="Arial Unicode MS"/>
            </a:endParaRPr>
          </a:p>
          <a:p>
            <a:pPr indent="180340" algn="just"/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Критерий правильности действий педагога: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Сохранение интереса детей и их активное участие в занятии.</a:t>
            </a:r>
            <a:endParaRPr lang="ru-RU" sz="2400" dirty="0">
              <a:solidFill>
                <a:srgbClr val="000000"/>
              </a:solidFill>
              <a:effectLst/>
              <a:latin typeface="Arial Unicode M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14665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064ED9-8FF0-40CD-91E1-77420121D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1548" y="284176"/>
            <a:ext cx="10695451" cy="1508760"/>
          </a:xfrm>
        </p:spPr>
        <p:txBody>
          <a:bodyPr>
            <a:normAutofit/>
          </a:bodyPr>
          <a:lstStyle/>
          <a:p>
            <a:pPr algn="ctr"/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                         2.Эмоциональное благополучие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CB2559A-3055-4823-B347-7DDC340114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4444" y="2011680"/>
            <a:ext cx="10422555" cy="4206240"/>
          </a:xfrm>
        </p:spPr>
        <p:txBody>
          <a:bodyPr>
            <a:normAutofit lnSpcReduction="10000"/>
          </a:bodyPr>
          <a:lstStyle/>
          <a:p>
            <a:pPr lvl="1" indent="180340" algn="just"/>
            <a:r>
              <a:rPr lang="ru-RU" sz="22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8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Постоянно заботиться об эмоциональном благополучии детей, что означает теплое, уважительное, доброжелательное отношение к каждому ребенку, к его чувствам и потребностям, проявление уважения к его индивидуальности, чуткость к его эмоциональным состояниям, поддержку его чувства собственного достоинства и т. п., чтобы каждый ребенок чувствовал себя в безопасности, был уверен, что его здесь любят, о нем позаботятся.</a:t>
            </a:r>
            <a:endParaRPr lang="ru-RU" sz="2800" dirty="0">
              <a:solidFill>
                <a:srgbClr val="000000"/>
              </a:solidFill>
              <a:effectLst/>
              <a:latin typeface="Arial Unicode MS"/>
            </a:endParaRPr>
          </a:p>
          <a:p>
            <a:pPr indent="180340" algn="just"/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Критерий правильности действий педагога:	                             	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Дети с удовольствием ходят в детский сад, радуются встрече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 сверстниками и воспитателями.</a:t>
            </a:r>
            <a:endParaRPr lang="ru-RU" sz="2400" dirty="0">
              <a:solidFill>
                <a:srgbClr val="000000"/>
              </a:solidFill>
              <a:effectLst/>
              <a:latin typeface="Arial Unicode M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763494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23FEB51-7D8A-488D-8697-96677B5FC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Справедливость и равноправие. 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4F0DF71-A7D7-4FC4-A9F5-27EA98713E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2011680"/>
            <a:ext cx="10580599" cy="4206240"/>
          </a:xfrm>
        </p:spPr>
        <p:txBody>
          <a:bodyPr/>
          <a:lstStyle/>
          <a:p>
            <a:pPr indent="180340" algn="just"/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Одинаково хорошо относиться ко всем детям независимо от пола, нации, языка, социального статуса, психо-физиологических и других особенностей.</a:t>
            </a:r>
            <a:endParaRPr lang="ru-RU" sz="2400" dirty="0">
              <a:solidFill>
                <a:srgbClr val="000000"/>
              </a:solidFill>
              <a:effectLst/>
              <a:latin typeface="Arial Unicode MS"/>
            </a:endParaRPr>
          </a:p>
          <a:p>
            <a:pPr indent="180340" algn="just"/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Критерий правильности действий педагога: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Дружелюбное отношение детей друг к другу независимо от пола, нации, языка, социального статуса, психофизиологических и других особенностей.</a:t>
            </a:r>
            <a:endParaRPr lang="ru-RU" sz="2400" dirty="0">
              <a:solidFill>
                <a:srgbClr val="000000"/>
              </a:solidFill>
              <a:effectLst/>
              <a:latin typeface="Arial Unicode M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63944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729E2B-CA16-4A9E-AA41-B6597DA9E2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Детско-взрослое сообщество. </a:t>
            </a:r>
            <a:endParaRPr lang="ru-RU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312FFE9-69B3-416B-ACE6-D8578A0BDE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indent="180340" algn="just"/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Проводить специальную работу над созданием детско-взрослого сообщества, основанного  на взаимном уважении, равноправии, доброжелательности, сотрудничестве всех участников образовательных отношений (детей, педагогов, родителей).</a:t>
            </a:r>
            <a:endParaRPr lang="ru-RU" sz="2400" dirty="0">
              <a:solidFill>
                <a:srgbClr val="000000"/>
              </a:solidFill>
              <a:effectLst/>
              <a:latin typeface="Arial Unicode MS"/>
            </a:endParaRPr>
          </a:p>
          <a:p>
            <a:pPr indent="180340" algn="just"/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Критерий правильности действий </a:t>
            </a:r>
            <a:r>
              <a:rPr lang="ru-RU" sz="2400" b="1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педагога: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Активное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и заинтересованное участие детей в реализации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совместных проектов и </a:t>
            </a:r>
            <a:r>
              <a:rPr lang="ru-RU" sz="24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общегрупповых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событий, наличие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группе традиций, совместных правил, умение детей хорошо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взаимодействовать и самостоятельно договариваться друг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с другом.</a:t>
            </a:r>
            <a:endParaRPr lang="ru-RU" sz="2400" dirty="0">
              <a:solidFill>
                <a:srgbClr val="000000"/>
              </a:solidFill>
              <a:effectLst/>
              <a:latin typeface="Arial Unicode M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163062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DF48906-52CF-4FDB-85F6-F67E66BCA6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5.Формирование ценностных представлений</a:t>
            </a:r>
            <a:r>
              <a:rPr kumimoji="0" lang="ru-RU" sz="2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.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CE792F9-E346-4480-9F82-EF57BB7D8F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7322" y="2011680"/>
            <a:ext cx="10549677" cy="4206240"/>
          </a:xfrm>
        </p:spPr>
        <p:txBody>
          <a:bodyPr>
            <a:normAutofit fontScale="92500" lnSpcReduction="10000"/>
          </a:bodyPr>
          <a:lstStyle/>
          <a:p>
            <a:pPr indent="180340" algn="just"/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Объединение обучения и воспитания в целостный образовательный процесс на основе духовно-нравственных ценностей народов Российской Федерации, исторических и национально-культурных традиций, воспитание у дошкольников таких качеств, как:</a:t>
            </a:r>
            <a:endParaRPr lang="ru-RU" sz="2400" dirty="0">
              <a:solidFill>
                <a:srgbClr val="000000"/>
              </a:solidFill>
              <a:effectLst/>
              <a:latin typeface="Arial Unicode MS"/>
            </a:endParaRPr>
          </a:p>
          <a:p>
            <a:pPr indent="180340" algn="just"/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патриотизм, любовь к Родине, гордость за ее достижения;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у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важение к традиционным ценностям: любовь к родителям, уважение к старшим, заботливое отношение к малышам, пожилым людям и пр.; </a:t>
            </a:r>
            <a:r>
              <a:rPr lang="ru-RU" sz="26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традиционные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гендерные представления; нравственные основы личности — стремление в своих поступках  следовать положительному примеру (быть «хорошим»).</a:t>
            </a:r>
            <a:endParaRPr lang="ru-RU" sz="2400" dirty="0">
              <a:solidFill>
                <a:srgbClr val="000000"/>
              </a:solidFill>
              <a:effectLst/>
              <a:latin typeface="Arial Unicode MS"/>
            </a:endParaRPr>
          </a:p>
          <a:p>
            <a:pPr indent="180340" algn="just"/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Критерий правильности действий педагога: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Проявление у детей таких качеств, как справедливость, забота о тех, кто слабее, чувство гордости за свою страну, за ее</a:t>
            </a:r>
            <a:r>
              <a:rPr lang="ru-RU" sz="2400" dirty="0">
                <a:solidFill>
                  <a:srgbClr val="000000"/>
                </a:solidFill>
                <a:latin typeface="Arial Unicode MS"/>
              </a:rPr>
              <a:t> 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достижения, стремление быть полезным членом сообщества, умение поступиться личными интересами в интересах общего дела.</a:t>
            </a:r>
            <a:endParaRPr lang="ru-RU" sz="2400" dirty="0">
              <a:solidFill>
                <a:srgbClr val="000000"/>
              </a:solidFill>
              <a:effectLst/>
              <a:latin typeface="Arial Unicode M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82198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607AF55-A127-4A83-9E09-A68025C857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02919" y="284176"/>
            <a:ext cx="9784080" cy="1345841"/>
          </a:xfrm>
        </p:spPr>
        <p:txBody>
          <a:bodyPr>
            <a:normAutofit/>
          </a:bodyPr>
          <a:lstStyle/>
          <a:p>
            <a:pPr algn="ctr"/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6. ПДР (пространство детской реализации).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E0C1281-09BF-488C-BC1D-0BBDC7C8C3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0934" y="2011680"/>
            <a:ext cx="11351224" cy="4206240"/>
          </a:xfrm>
        </p:spPr>
        <p:txBody>
          <a:bodyPr>
            <a:normAutofit fontScale="92500" lnSpcReduction="10000"/>
          </a:bodyPr>
          <a:lstStyle/>
          <a:p>
            <a:pPr indent="180340" algn="just"/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Постоянная работа над созданием ПДР, что означает: поддержка и развитие детской инициативы, помощь в осознании и формулировке идеи, реализации замысла; предоставление свободы выбора способов самореализации, поддержка самостоятельного творческого поиска; личностно-ориентированное взаимодействие, поддержка индивидуальности, признание уникальности, неповторимости каждого ребенка; уважительное отношение к результатам детского труда и творчества; создание условий для представления (предъявления, презентации) своих достижений социальному окружению; помощь в осознании пользы, признании значимости полученного  результата для окружающих.</a:t>
            </a:r>
            <a:endParaRPr lang="ru-RU" sz="2400" dirty="0">
              <a:solidFill>
                <a:srgbClr val="000000"/>
              </a:solidFill>
              <a:effectLst/>
              <a:latin typeface="Arial Unicode MS"/>
            </a:endParaRPr>
          </a:p>
          <a:p>
            <a:pPr indent="180340" algn="just"/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Критерий правильности действий педагога: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Проявление детьми инициативы и самостоятельности в различных видах детской деятельности, проявление активной</a:t>
            </a:r>
            <a:r>
              <a:rPr lang="ru-RU" sz="2400" dirty="0">
                <a:solidFill>
                  <a:srgbClr val="000000"/>
                </a:solidFill>
                <a:latin typeface="Arial Unicode MS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жизненной позиции, умения творчески подходить к решению различных жизненных ситуаций.</a:t>
            </a:r>
            <a:endParaRPr lang="ru-RU" sz="2400" dirty="0">
              <a:solidFill>
                <a:srgbClr val="000000"/>
              </a:solidFill>
              <a:effectLst/>
              <a:latin typeface="Arial Unicode M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665488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0B3BBD0-A372-4AFA-AAB1-9110048BE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Нацеленность на дальнейшее образование</a:t>
            </a:r>
            <a:r>
              <a:rPr kumimoji="0" lang="ru-RU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CF606AB-6445-4C0B-B2A3-AE06E7E5D4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2533" y="2011680"/>
            <a:ext cx="10614466" cy="4206240"/>
          </a:xfrm>
        </p:spPr>
        <p:txBody>
          <a:bodyPr/>
          <a:lstStyle/>
          <a:p>
            <a:pPr indent="180340" algn="just"/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</a:p>
          <a:p>
            <a:pPr indent="180340" algn="just"/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Развитие познавательного интереса, стремления к получению знаний, формирование положительной мотивации к дальнейшему обучению в школе, вузе. Формирование отношения к образованию как к одной из ведущих жизненных ценностей.</a:t>
            </a:r>
            <a:endParaRPr lang="ru-RU" sz="2400" dirty="0">
              <a:solidFill>
                <a:srgbClr val="000000"/>
              </a:solidFill>
              <a:effectLst/>
              <a:latin typeface="Arial Unicode MS"/>
            </a:endParaRPr>
          </a:p>
          <a:p>
            <a:pPr indent="180340" algn="just"/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Критерий правильности действий педагога: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Дети любознательны, задают много вопросов, проявляют интерес к школе, желание в будущем учиться в школе.</a:t>
            </a:r>
            <a:endParaRPr lang="ru-RU" sz="2400" dirty="0">
              <a:solidFill>
                <a:srgbClr val="000000"/>
              </a:solidFill>
              <a:effectLst/>
              <a:latin typeface="Arial Unicode M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408803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06A4FC7-68AD-4837-A076-E0DEF5CD58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kumimoji="0" lang="ru-RU" sz="2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Calibri" panose="020F0502020204030204" pitchFamily="34" charset="0"/>
                <a:cs typeface="+mn-cs"/>
              </a:rPr>
              <a:t>Региональный компонент. </a:t>
            </a:r>
            <a:endParaRPr lang="ru-RU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6FAAC13-0DB3-4A85-AE14-A5EFA38E1C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011680"/>
            <a:ext cx="10760765" cy="4206240"/>
          </a:xfrm>
        </p:spPr>
        <p:txBody>
          <a:bodyPr/>
          <a:lstStyle/>
          <a:p>
            <a:pPr indent="180340" algn="just"/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Региональный компонент.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В организации и содержании образования учитывать природно-географическое и культурно-историческое своеобразие региона, воспитывать интерес и уважение к родному краю.</a:t>
            </a:r>
          </a:p>
          <a:p>
            <a:pPr indent="180340" algn="just"/>
            <a:endParaRPr lang="ru-RU" sz="2400" dirty="0">
              <a:solidFill>
                <a:srgbClr val="000000"/>
              </a:solidFill>
              <a:effectLst/>
              <a:latin typeface="Arial Unicode MS"/>
            </a:endParaRPr>
          </a:p>
          <a:p>
            <a:pPr indent="180340" algn="just"/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Критерий правильности действий педагога:</a:t>
            </a:r>
          </a:p>
          <a:p>
            <a:pPr indent="180340" algn="just"/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Дети проявляют интерес и уважение к родному краю, имеют</a:t>
            </a:r>
            <a:r>
              <a:rPr lang="ru-RU" sz="2400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ru-RU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представление об его основных достопримечательностях.</a:t>
            </a:r>
            <a:endParaRPr lang="ru-RU" sz="2400" dirty="0">
              <a:solidFill>
                <a:srgbClr val="000000"/>
              </a:solidFill>
              <a:effectLst/>
              <a:latin typeface="Arial Unicode M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5147608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каймление">
  <a:themeElements>
    <a:clrScheme name="Banded">
      <a:dk1>
        <a:srgbClr val="2C2C2C"/>
      </a:dk1>
      <a:lt1>
        <a:srgbClr val="FFFFFF"/>
      </a:lt1>
      <a:dk2>
        <a:srgbClr val="099BDD"/>
      </a:dk2>
      <a:lt2>
        <a:srgbClr val="F2F2F2"/>
      </a:lt2>
      <a:accent1>
        <a:srgbClr val="FFC000"/>
      </a:accent1>
      <a:accent2>
        <a:srgbClr val="A5D028"/>
      </a:accent2>
      <a:accent3>
        <a:srgbClr val="08CC78"/>
      </a:accent3>
      <a:accent4>
        <a:srgbClr val="F24099"/>
      </a:accent4>
      <a:accent5>
        <a:srgbClr val="828288"/>
      </a:accent5>
      <a:accent6>
        <a:srgbClr val="F56617"/>
      </a:accent6>
      <a:hlink>
        <a:srgbClr val="005DBA"/>
      </a:hlink>
      <a:folHlink>
        <a:srgbClr val="6C606A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TM03090430[[fn=Окаймление]]</Template>
  <TotalTime>30</TotalTime>
  <Words>892</Words>
  <Application>Microsoft Office PowerPoint</Application>
  <PresentationFormat>Широкоэкранный</PresentationFormat>
  <Paragraphs>44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6" baseType="lpstr">
      <vt:lpstr>Arial Unicode MS</vt:lpstr>
      <vt:lpstr>Corbel</vt:lpstr>
      <vt:lpstr>Times New Roman</vt:lpstr>
      <vt:lpstr>Wingdings</vt:lpstr>
      <vt:lpstr>Окаймление</vt:lpstr>
      <vt:lpstr>Основные  задачи   воспитателя В раМКАХ    РЕАЛИЗАЦИИ ПРОГРАММЫ                       «ОТ РОЖДЕНИЯ ДО ШКОЛЫ» </vt:lpstr>
      <vt:lpstr>1.Развивающие занятия.</vt:lpstr>
      <vt:lpstr>                         2.Эмоциональное благополучие</vt:lpstr>
      <vt:lpstr>3. Справедливость и равноправие. </vt:lpstr>
      <vt:lpstr>4. Детско-взрослое сообщество. </vt:lpstr>
      <vt:lpstr>5.Формирование ценностных представлений.</vt:lpstr>
      <vt:lpstr>6. ПДР (пространство детской реализации).</vt:lpstr>
      <vt:lpstr>7. Нацеленность на дальнейшее образование. </vt:lpstr>
      <vt:lpstr>8. Региональный компонент. </vt:lpstr>
      <vt:lpstr>9. Предметно-пространственная среда.</vt:lpstr>
      <vt:lpstr>10.Взаимодействие с семьями воспитанников.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задачи   воспитателя </dc:title>
  <dc:creator>Ирина</dc:creator>
  <cp:lastModifiedBy>Ирина</cp:lastModifiedBy>
  <cp:revision>5</cp:revision>
  <dcterms:created xsi:type="dcterms:W3CDTF">2022-03-30T16:44:19Z</dcterms:created>
  <dcterms:modified xsi:type="dcterms:W3CDTF">2022-03-31T17:23:19Z</dcterms:modified>
</cp:coreProperties>
</file>